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8"/>
  </p:notesMasterIdLst>
  <p:sldIdLst>
    <p:sldId id="256" r:id="rId2"/>
    <p:sldId id="403" r:id="rId3"/>
    <p:sldId id="499" r:id="rId4"/>
    <p:sldId id="508" r:id="rId5"/>
    <p:sldId id="581" r:id="rId6"/>
    <p:sldId id="595" r:id="rId7"/>
    <p:sldId id="598" r:id="rId8"/>
    <p:sldId id="596" r:id="rId9"/>
    <p:sldId id="557" r:id="rId10"/>
    <p:sldId id="599" r:id="rId11"/>
    <p:sldId id="556" r:id="rId12"/>
    <p:sldId id="597" r:id="rId13"/>
    <p:sldId id="584" r:id="rId14"/>
    <p:sldId id="585" r:id="rId15"/>
    <p:sldId id="586" r:id="rId16"/>
    <p:sldId id="587" r:id="rId17"/>
    <p:sldId id="588" r:id="rId18"/>
    <p:sldId id="560" r:id="rId19"/>
    <p:sldId id="571" r:id="rId20"/>
    <p:sldId id="569" r:id="rId21"/>
    <p:sldId id="567" r:id="rId22"/>
    <p:sldId id="589" r:id="rId23"/>
    <p:sldId id="570" r:id="rId24"/>
    <p:sldId id="590" r:id="rId25"/>
    <p:sldId id="561" r:id="rId26"/>
    <p:sldId id="573" r:id="rId27"/>
    <p:sldId id="572" r:id="rId28"/>
    <p:sldId id="576" r:id="rId29"/>
    <p:sldId id="591" r:id="rId30"/>
    <p:sldId id="593" r:id="rId31"/>
    <p:sldId id="577" r:id="rId32"/>
    <p:sldId id="594" r:id="rId33"/>
    <p:sldId id="563" r:id="rId34"/>
    <p:sldId id="579" r:id="rId35"/>
    <p:sldId id="564" r:id="rId36"/>
    <p:sldId id="580" r:id="rId3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57A2C5"/>
    <a:srgbClr val="9E60B8"/>
    <a:srgbClr val="36544F"/>
    <a:srgbClr val="5AB88F"/>
    <a:srgbClr val="D4EBE9"/>
    <a:srgbClr val="41719C"/>
    <a:srgbClr val="CAA0C9"/>
    <a:srgbClr val="C14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3"/>
    <p:restoredTop sz="90743" autoAdjust="0"/>
  </p:normalViewPr>
  <p:slideViewPr>
    <p:cSldViewPr snapToGrid="0" snapToObjects="1">
      <p:cViewPr varScale="1">
        <p:scale>
          <a:sx n="135" d="100"/>
          <a:sy n="135" d="100"/>
        </p:scale>
        <p:origin x="424" y="16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326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173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309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112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419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333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4179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123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520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89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4537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065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805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1575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58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13691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3019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15567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0645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028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4882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6200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756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37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17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952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387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00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908018" cy="6067777"/>
          </a:xfrm>
          <a:prstGeom prst="rect">
            <a:avLst/>
          </a:prstGeom>
          <a:solidFill>
            <a:srgbClr val="D4EBE9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450964" y="307263"/>
            <a:ext cx="9905999" cy="4300450"/>
            <a:chOff x="-449395" y="63799"/>
            <a:chExt cx="9905999" cy="4300450"/>
          </a:xfrm>
        </p:grpSpPr>
        <p:sp>
          <p:nvSpPr>
            <p:cNvPr id="3" name="Rechteck 2"/>
            <p:cNvSpPr/>
            <p:nvPr/>
          </p:nvSpPr>
          <p:spPr>
            <a:xfrm>
              <a:off x="-449395" y="713972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Stitching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074644" y="63799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965787" y="3964139"/>
              <a:ext cx="51825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meetup</a:t>
              </a:r>
              <a:r>
                <a:rPr lang="de-DE" sz="2000" b="1" dirty="0">
                  <a:solidFill>
                    <a:srgbClr val="025249"/>
                  </a:solidFill>
                </a:rPr>
                <a:t>-schema-</a:t>
              </a:r>
              <a:r>
                <a:rPr lang="de-DE" sz="2000" b="1" dirty="0" err="1">
                  <a:solidFill>
                    <a:srgbClr val="025249"/>
                  </a:solidFill>
                </a:rPr>
                <a:t>stitching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068245" y="267874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with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Apollo </a:t>
              </a:r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074643" y="504834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Schema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GraphQL</a:t>
            </a:r>
            <a:r>
              <a:rPr lang="de-DE" sz="1400" spc="80" dirty="0">
                <a:solidFill>
                  <a:srgbClr val="D4EBE9"/>
                </a:solidFill>
              </a:rPr>
              <a:t>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June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Server 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9FE7EBD-5BFD-984C-B96D-CA23D37A5E5F}"/>
              </a:ext>
            </a:extLst>
          </p:cNvPr>
          <p:cNvSpPr/>
          <p:nvPr/>
        </p:nvSpPr>
        <p:spPr>
          <a:xfrm>
            <a:off x="203200" y="1766842"/>
            <a:ext cx="9539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express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("express");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bodyParser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("body-parser");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graphqlExpress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("apollo-server-express");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require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-tools");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type Query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`;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Query: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() =&gt;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World"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makeExecutableSchema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typeDefs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resolvers</a:t>
            </a:r>
            <a:endParaRPr lang="de-DE" sz="1400" b="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});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express();</a:t>
            </a:r>
          </a:p>
          <a:p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app.use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("/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bodyParser.json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(), </a:t>
            </a:r>
            <a:r>
              <a:rPr lang="de-DE" sz="1400" b="1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}));</a:t>
            </a:r>
          </a:p>
          <a:p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app.listen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(9090);</a:t>
            </a:r>
          </a:p>
        </p:txBody>
      </p:sp>
    </p:spTree>
    <p:extLst>
      <p:ext uri="{BB962C8B-B14F-4D97-AF65-F5344CB8AC3E}">
        <p14:creationId xmlns:p14="http://schemas.microsoft.com/office/powerpoint/2010/main" val="404167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Apollo Server...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05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Apollo Server...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Create a "Remote Schema"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24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Configure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Network Connection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link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HttpLink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uri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fetch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41823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2. Run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sz="20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2000" b="1" i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Standard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retrieving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introspectSchema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816897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Create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executable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Executable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Apollo's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abstraction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makeRemoteExecutableSchema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link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967399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Create Remote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Create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Need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this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each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remote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endpoint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35175" y="2327610"/>
            <a:ext cx="9717932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"apollo-link-http";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node-fetch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link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HttpLink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uri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introspectSchema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(link);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makeRemoteExecutableSchema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link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9010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</a:t>
            </a:r>
            <a:r>
              <a:rPr lang="de-DE" sz="1400" b="1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9020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1040470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09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</a:t>
            </a: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target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427122-930B-834E-AD88-DC200EE2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60"/>
            <a:ext cx="5129943" cy="48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8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Root-Fields</a:t>
            </a:r>
            <a:endParaRPr lang="de-DE" sz="2000" dirty="0">
              <a:solidFill>
                <a:srgbClr val="EF7D1D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{System}Status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</a:t>
            </a:r>
            <a:r>
              <a:rPr lang="de-DE" sz="2000" b="1" i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tatus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B840C8F-05C7-0848-9230-75700797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16" y="1579559"/>
            <a:ext cx="5577840" cy="55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21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477006" y="420867"/>
            <a:ext cx="4951997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transformSchema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runs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list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Transform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operations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on a 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given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Returns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new</a:t>
            </a:r>
            <a:r>
              <a:rPr lang="de-DE" sz="2000" dirty="0">
                <a:solidFill>
                  <a:srgbClr val="025249"/>
                </a:solidFill>
                <a:latin typeface="Source Sans Pro" panose="020B0503030403020204" pitchFamily="34" charset="77"/>
              </a:rPr>
              <a:t> Apollo Schema </a:t>
            </a:r>
            <a:r>
              <a:rPr lang="de-DE" sz="20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instance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transformSchema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[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])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8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2.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 Type 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{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System}Status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093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[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RenameTypes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ProcessInfo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? `${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119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Root-Field 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{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s</a:t>
            </a:r>
            <a:r>
              <a:rPr lang="de-DE" sz="20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ystem</a:t>
            </a:r>
            <a:r>
              <a:rPr lang="de-DE" sz="20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}Status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093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),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RenameRootFields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op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"ping" ? : `${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systemName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}Status` 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Transforming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7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Run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transformation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Schemas</a:t>
            </a:r>
            <a:endParaRPr lang="de-DE" sz="2000" dirty="0">
              <a:solidFill>
                <a:srgbClr val="025249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492867" y="2396293"/>
            <a:ext cx="8670588" cy="40934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transformSchema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RenameTypes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ProcessInfo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 ?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),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RenameRootFields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op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=&gt;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"ping" ? : `${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systemName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}Status` 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)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"Beer");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353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675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CD4548C-FA88-3A46-92F5-B06C14F4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2"/>
            <a:ext cx="5759456" cy="319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1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61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Enhance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Beer Schema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</a:rPr>
              <a:t>Implementation: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Delegate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API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6576554-EA6D-A345-9A61-B394A452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641" y="2328163"/>
            <a:ext cx="5744718" cy="423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8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Create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&amp;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extend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existing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Add </a:t>
            </a:r>
            <a:r>
              <a:rPr lang="de-DE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field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type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1938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`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045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2. Add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Naming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convention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regular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" 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Resolvers</a:t>
            </a:r>
            <a:endParaRPr lang="de-DE" sz="2000" dirty="0">
              <a:solidFill>
                <a:srgbClr val="36544F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sz="1400" b="1" dirty="0">
                <a:solidFill>
                  <a:srgbClr val="5AB88F"/>
                </a:solidFill>
                <a:latin typeface="Source Code Pro Medium" charset="0"/>
                <a:ea typeface="Source Code Pro Medium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400" b="1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  <a:r>
              <a:rPr lang="de-DE" sz="1400" b="1" dirty="0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Beer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info.mergeInfo.delegateToSchema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parent.id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41191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3.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Fragment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needed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Ensures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user's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BeerFragment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Beer {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info.mergeInfo.delegateToSchema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operation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parent.id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1033077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graphql-stitching-example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6F90935-74A6-2749-B085-467E2223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271" y="145913"/>
            <a:ext cx="4356372" cy="48599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Delegate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687161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 Schemas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8670588" cy="4524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function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return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extend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type Beer {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[Rating!]!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Beer: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`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BeerFragment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on Beer {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}`,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(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 =&gt;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info.mergeInfo.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delegateToSchema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operation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fieldName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"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ratingsForBeer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args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parent.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id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context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info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    });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 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AB19AC2-F2FE-2F49-AAE4-2F699803ADBE}"/>
              </a:ext>
            </a:extLst>
          </p:cNvPr>
          <p:cNvSpPr txBox="1"/>
          <p:nvPr/>
        </p:nvSpPr>
        <p:spPr>
          <a:xfrm>
            <a:off x="5440680" y="5020056"/>
            <a:ext cx="4134465" cy="1600438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Runs on Rating Schema: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</a:rPr>
              <a:t> </a:t>
            </a:r>
          </a:p>
          <a:p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ratingsForBeer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...) {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...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11EB290-924E-0644-B0E6-6AAF846FD7A0}"/>
              </a:ext>
            </a:extLst>
          </p:cNvPr>
          <p:cNvCxnSpPr/>
          <p:nvPr/>
        </p:nvCxnSpPr>
        <p:spPr>
          <a:xfrm flipH="1" flipV="1">
            <a:off x="4782312" y="4471416"/>
            <a:ext cx="1097280" cy="539496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6B7B3DD9-F18D-3B4E-86AE-D6C9DE67EB3D}"/>
              </a:ext>
            </a:extLst>
          </p:cNvPr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4.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Delegate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execution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("Rating"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)</a:t>
            </a:r>
            <a:endParaRPr lang="de-DE" sz="20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212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Stitcher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Create a "Remote Schema"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each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Rename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Sans Pro" charset="0"/>
              </a:rPr>
              <a:t>ProcessInfo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Create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"link"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between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 </a:t>
            </a:r>
            <a:r>
              <a:rPr lang="de-DE" sz="2200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type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Merge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new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458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Recap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Create, Transform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Link Schemas 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241368-78FF-954C-AE9A-93842B67FEED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("localhost:9010/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await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createRemoteSchema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("localhost:9020/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");</a:t>
            </a:r>
          </a:p>
          <a:p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"Beer");</a:t>
            </a: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renameInSchema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"Rating");</a:t>
            </a:r>
          </a:p>
          <a:p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linkedTypeDefs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linkedResolvers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 =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createLinkedSchema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linkedTypeDefs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],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resolvers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linkedResolvers</a:t>
            </a:r>
            <a:endParaRPr lang="de-DE" sz="140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      </a:t>
            </a:r>
          </a:p>
        </p:txBody>
      </p:sp>
    </p:spTree>
    <p:extLst>
      <p:ext uri="{BB962C8B-B14F-4D97-AF65-F5344CB8AC3E}">
        <p14:creationId xmlns:p14="http://schemas.microsoft.com/office/powerpoint/2010/main" val="3781696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r>
              <a:rPr lang="de-DE" dirty="0"/>
              <a:t> Schemas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1.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Merge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</a:rPr>
              <a:t> Schemas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</a:rPr>
              <a:t>together</a:t>
            </a:r>
            <a:endParaRPr lang="de-DE" sz="2000" b="1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-tools";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("localhost:9010/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createRemoteSchema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("localhost:9020/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"Beer");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renameInSchema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"Rating");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linkedTypeDefs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linkedResolvers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 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createLinkedSchema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renamedRatingSchema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=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mergeSchemas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[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renamedBeerSchema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renamedRatingSchema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linkedTypeDefs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],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linkedResolvers</a:t>
            </a:r>
            <a:endParaRPr lang="de-DE" sz="1400" b="1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})</a:t>
            </a:r>
            <a:r>
              <a:rPr lang="de-DE" sz="1400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;      </a:t>
            </a:r>
          </a:p>
        </p:txBody>
      </p:sp>
    </p:spTree>
    <p:extLst>
      <p:ext uri="{BB962C8B-B14F-4D97-AF65-F5344CB8AC3E}">
        <p14:creationId xmlns:p14="http://schemas.microsoft.com/office/powerpoint/2010/main" val="3317979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Publish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 Schema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24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Publish</a:t>
            </a:r>
            <a:r>
              <a:rPr lang="de-DE" sz="2000" b="1" dirty="0">
                <a:solidFill>
                  <a:srgbClr val="EF7D1D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Schema</a:t>
            </a:r>
            <a:endParaRPr lang="de-DE" sz="2000" dirty="0">
              <a:solidFill>
                <a:srgbClr val="EF7D1D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Example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HTTP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</a:rPr>
              <a:t> Express</a:t>
            </a:r>
            <a:endParaRPr lang="de-DE" sz="20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7248465-A33B-9D46-89D6-ED8E66056DB6}"/>
              </a:ext>
            </a:extLst>
          </p:cNvPr>
          <p:cNvSpPr/>
          <p:nvPr/>
        </p:nvSpPr>
        <p:spPr>
          <a:xfrm>
            <a:off x="317769" y="2474115"/>
            <a:ext cx="9254248" cy="3016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"apollo-server-express";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express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"express";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bodyParser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"body-parser";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mergedSchema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mergeSchemas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 . .);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express();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app.use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("/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graphql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",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bodyParser.json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(),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</a:t>
            </a:r>
            <a:r>
              <a:rPr lang="de-DE" sz="1400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graphqlExpress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 </a:t>
            </a:r>
            <a:r>
              <a:rPr lang="de-DE" sz="1400" b="1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: </a:t>
            </a:r>
            <a:r>
              <a:rPr lang="de-DE" sz="1400" b="1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mergedSchema</a:t>
            </a:r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})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);</a:t>
            </a:r>
          </a:p>
          <a:p>
            <a:endParaRPr lang="de-DE" sz="1400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app.listen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(PORT);</a:t>
            </a:r>
          </a:p>
        </p:txBody>
      </p:sp>
    </p:spTree>
    <p:extLst>
      <p:ext uri="{BB962C8B-B14F-4D97-AF65-F5344CB8AC3E}">
        <p14:creationId xmlns:p14="http://schemas.microsoft.com/office/powerpoint/2010/main" val="1056538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41771EBB-174B-3F46-B136-878334237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3"/>
          <a:stretch/>
        </p:blipFill>
        <p:spPr>
          <a:xfrm>
            <a:off x="11162" y="1658"/>
            <a:ext cx="9894838" cy="685634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3180" y="0"/>
            <a:ext cx="9906000" cy="6067777"/>
          </a:xfrm>
          <a:prstGeom prst="rect">
            <a:avLst/>
          </a:prstGeom>
          <a:solidFill>
            <a:srgbClr val="D4EBE9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2C29817-A604-7741-BB2A-62334574182F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CEB1A-1AE9-8844-9CDC-0C4EC9E148A9}"/>
              </a:ext>
            </a:extLst>
          </p:cNvPr>
          <p:cNvSpPr/>
          <p:nvPr/>
        </p:nvSpPr>
        <p:spPr>
          <a:xfrm>
            <a:off x="0" y="3126430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5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5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5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29A5DC3-7080-5444-9D2F-B08A1091099A}"/>
              </a:ext>
            </a:extLst>
          </p:cNvPr>
          <p:cNvSpPr/>
          <p:nvPr/>
        </p:nvSpPr>
        <p:spPr>
          <a:xfrm>
            <a:off x="117415" y="4877279"/>
            <a:ext cx="5964197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meetup</a:t>
            </a:r>
            <a:r>
              <a:rPr lang="de-DE" sz="2000" b="1" dirty="0">
                <a:solidFill>
                  <a:srgbClr val="41719C"/>
                </a:solidFill>
              </a:rPr>
              <a:t>-schema-</a:t>
            </a:r>
            <a:r>
              <a:rPr lang="de-DE" sz="2000" b="1" dirty="0" err="1">
                <a:solidFill>
                  <a:srgbClr val="41719C"/>
                </a:solidFill>
              </a:rPr>
              <a:t>stitching</a:t>
            </a:r>
            <a:endParaRPr lang="de-DE" sz="2000" b="1" dirty="0">
              <a:solidFill>
                <a:srgbClr val="41719C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Sample-Code: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graphql-stitching-example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2C21BF0-1A45-DB41-AD67-524D0C1B72CC}"/>
              </a:ext>
            </a:extLst>
          </p:cNvPr>
          <p:cNvSpPr/>
          <p:nvPr/>
        </p:nvSpPr>
        <p:spPr>
          <a:xfrm>
            <a:off x="0" y="776085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D451A33C-3E6A-5741-ADC1-D60AE79C9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8862BC83-2F24-2449-BE43-1796137EFF3C}"/>
              </a:ext>
            </a:extLst>
          </p:cNvPr>
          <p:cNvSpPr txBox="1">
            <a:spLocks/>
          </p:cNvSpPr>
          <p:nvPr/>
        </p:nvSpPr>
        <p:spPr>
          <a:xfrm>
            <a:off x="117415" y="6500184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endParaRPr lang="de-DE" spc="80" dirty="0"/>
          </a:p>
        </p:txBody>
      </p:sp>
    </p:spTree>
    <p:extLst>
      <p:ext uri="{BB962C8B-B14F-4D97-AF65-F5344CB8AC3E}">
        <p14:creationId xmlns:p14="http://schemas.microsoft.com/office/powerpoint/2010/main" val="89599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B6C8580-3E6F-6448-9D23-F9DBDE2E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192" y="398834"/>
            <a:ext cx="4695616" cy="412452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Architecture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AF2359-3FF0-824D-AC05-847D5510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68" y="1017375"/>
            <a:ext cx="6143265" cy="55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 Multiple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53"/>
          <a:stretch/>
        </p:blipFill>
        <p:spPr>
          <a:xfrm>
            <a:off x="1937929" y="876691"/>
            <a:ext cx="6030143" cy="58443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B6BD43-C57E-354B-88C7-26A528DE648B}"/>
              </a:ext>
            </a:extLst>
          </p:cNvPr>
          <p:cNvSpPr/>
          <p:nvPr/>
        </p:nvSpPr>
        <p:spPr>
          <a:xfrm>
            <a:off x="1578998" y="1178347"/>
            <a:ext cx="6612894" cy="2073897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FBE283-20D6-C74A-9E04-7B54E1F1A535}"/>
              </a:ext>
            </a:extLst>
          </p:cNvPr>
          <p:cNvSpPr txBox="1"/>
          <p:nvPr/>
        </p:nvSpPr>
        <p:spPr>
          <a:xfrm>
            <a:off x="-26237" y="2179104"/>
            <a:ext cx="169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Provide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one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API</a:t>
            </a: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for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the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Client</a:t>
            </a:r>
          </a:p>
        </p:txBody>
      </p:sp>
    </p:spTree>
    <p:extLst>
      <p:ext uri="{BB962C8B-B14F-4D97-AF65-F5344CB8AC3E}">
        <p14:creationId xmlns:p14="http://schemas.microsoft.com/office/powerpoint/2010/main" val="428950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 Multiple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53"/>
          <a:stretch/>
        </p:blipFill>
        <p:spPr>
          <a:xfrm>
            <a:off x="1937929" y="876691"/>
            <a:ext cx="6030143" cy="58443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B6BD43-C57E-354B-88C7-26A528DE648B}"/>
              </a:ext>
            </a:extLst>
          </p:cNvPr>
          <p:cNvSpPr/>
          <p:nvPr/>
        </p:nvSpPr>
        <p:spPr>
          <a:xfrm>
            <a:off x="1937929" y="2413261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498A42-56BE-0646-9B90-41946B279EE3}"/>
              </a:ext>
            </a:extLst>
          </p:cNvPr>
          <p:cNvSpPr/>
          <p:nvPr/>
        </p:nvSpPr>
        <p:spPr>
          <a:xfrm>
            <a:off x="3881422" y="2168110"/>
            <a:ext cx="2161159" cy="471395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AD19324-9441-9345-93D8-ED7A856D2BCD}"/>
              </a:ext>
            </a:extLst>
          </p:cNvPr>
          <p:cNvSpPr/>
          <p:nvPr/>
        </p:nvSpPr>
        <p:spPr>
          <a:xfrm>
            <a:off x="6107716" y="2292281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FBE283-20D6-C74A-9E04-7B54E1F1A535}"/>
              </a:ext>
            </a:extLst>
          </p:cNvPr>
          <p:cNvSpPr txBox="1"/>
          <p:nvPr/>
        </p:nvSpPr>
        <p:spPr>
          <a:xfrm>
            <a:off x="-26237" y="2179104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Rename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ambigous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types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and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fields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8E54BF-136B-3843-9129-36C6367E7A32}"/>
              </a:ext>
            </a:extLst>
          </p:cNvPr>
          <p:cNvSpPr/>
          <p:nvPr/>
        </p:nvSpPr>
        <p:spPr>
          <a:xfrm>
            <a:off x="1937928" y="5101471"/>
            <a:ext cx="1436867" cy="320511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38C6A1-D496-4644-8146-9345E900D878}"/>
              </a:ext>
            </a:extLst>
          </p:cNvPr>
          <p:cNvSpPr/>
          <p:nvPr/>
        </p:nvSpPr>
        <p:spPr>
          <a:xfrm>
            <a:off x="1958602" y="6143942"/>
            <a:ext cx="1436867" cy="320511"/>
          </a:xfrm>
          <a:prstGeom prst="ellipse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73A06-9E1C-9C43-AD2B-27C7F730A25F}"/>
              </a:ext>
            </a:extLst>
          </p:cNvPr>
          <p:cNvSpPr/>
          <p:nvPr/>
        </p:nvSpPr>
        <p:spPr>
          <a:xfrm>
            <a:off x="6027585" y="5261726"/>
            <a:ext cx="1436867" cy="320511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CE56E5-66AF-824A-A514-5C341A29C1D5}"/>
              </a:ext>
            </a:extLst>
          </p:cNvPr>
          <p:cNvSpPr/>
          <p:nvPr/>
        </p:nvSpPr>
        <p:spPr>
          <a:xfrm>
            <a:off x="5986474" y="6279483"/>
            <a:ext cx="1436867" cy="320511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8733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FCDDF-B168-5F46-830F-2CECFC6B0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Align</a:t>
            </a:r>
            <a:r>
              <a:rPr lang="de-DE" dirty="0"/>
              <a:t> Multiple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567656-3604-D04C-BB3F-90DF716FA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53"/>
          <a:stretch/>
        </p:blipFill>
        <p:spPr>
          <a:xfrm>
            <a:off x="1937929" y="876691"/>
            <a:ext cx="6030143" cy="584435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6B6BD43-C57E-354B-88C7-26A528DE648B}"/>
              </a:ext>
            </a:extLst>
          </p:cNvPr>
          <p:cNvSpPr/>
          <p:nvPr/>
        </p:nvSpPr>
        <p:spPr>
          <a:xfrm>
            <a:off x="1937928" y="2018848"/>
            <a:ext cx="1436867" cy="320511"/>
          </a:xfrm>
          <a:prstGeom prst="ellipse">
            <a:avLst/>
          </a:prstGeom>
          <a:noFill/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FBE283-20D6-C74A-9E04-7B54E1F1A535}"/>
              </a:ext>
            </a:extLst>
          </p:cNvPr>
          <p:cNvSpPr txBox="1"/>
          <p:nvPr/>
        </p:nvSpPr>
        <p:spPr>
          <a:xfrm>
            <a:off x="-27271" y="1966461"/>
            <a:ext cx="1784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Add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fields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to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existing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types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by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linking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to</a:t>
            </a:r>
            <a:r>
              <a:rPr lang="de-DE" dirty="0">
                <a:solidFill>
                  <a:srgbClr val="EF7D1D"/>
                </a:solidFill>
                <a:latin typeface="Source Sans Pro" panose="020B0503030403020204" pitchFamily="34" charset="77"/>
              </a:rPr>
              <a:t> </a:t>
            </a:r>
          </a:p>
          <a:p>
            <a:r>
              <a:rPr lang="de-DE" dirty="0" err="1">
                <a:solidFill>
                  <a:srgbClr val="EF7D1D"/>
                </a:solidFill>
                <a:latin typeface="Source Sans Pro" panose="020B0503030403020204" pitchFamily="34" charset="77"/>
              </a:rPr>
              <a:t>schemas</a:t>
            </a:r>
            <a:endParaRPr lang="de-DE" dirty="0">
              <a:solidFill>
                <a:srgbClr val="EF7D1D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CCE56E5-66AF-824A-A514-5C341A29C1D5}"/>
              </a:ext>
            </a:extLst>
          </p:cNvPr>
          <p:cNvSpPr/>
          <p:nvPr/>
        </p:nvSpPr>
        <p:spPr>
          <a:xfrm>
            <a:off x="5714620" y="5931243"/>
            <a:ext cx="2273548" cy="533210"/>
          </a:xfrm>
          <a:prstGeom prst="ellipse">
            <a:avLst/>
          </a:prstGeom>
          <a:noFill/>
          <a:ln w="25400">
            <a:solidFill>
              <a:srgbClr val="57A2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187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Open-Source-Framework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(JavaScript)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(Schema) via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6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2244</Words>
  <Application>Microsoft Macintosh PowerPoint</Application>
  <PresentationFormat>A4-Papier (210 x 297 mm)</PresentationFormat>
  <Paragraphs>487</Paragraphs>
  <Slides>36</Slides>
  <Notes>31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GraphQL Meetup Hamburg | June 2018 | @nilshartmann</vt:lpstr>
      <vt:lpstr>@nilshartmann</vt:lpstr>
      <vt:lpstr>Source Code: https://bit.ly/graphql-stitching-example</vt:lpstr>
      <vt:lpstr>http://localhost:9000</vt:lpstr>
      <vt:lpstr>Architecture</vt:lpstr>
      <vt:lpstr>Align Multiple APIs</vt:lpstr>
      <vt:lpstr>Align Multiple APIs</vt:lpstr>
      <vt:lpstr>Align Multiple APIs</vt:lpstr>
      <vt:lpstr>Apollo GraphQL</vt:lpstr>
      <vt:lpstr>Apollo GraphQL</vt:lpstr>
      <vt:lpstr>Tasks</vt:lpstr>
      <vt:lpstr>Tasks</vt:lpstr>
      <vt:lpstr>Create Remote Schemas</vt:lpstr>
      <vt:lpstr>Create Remote Schemas</vt:lpstr>
      <vt:lpstr>Create Remote Schemas</vt:lpstr>
      <vt:lpstr>Create Remote Schemas</vt:lpstr>
      <vt:lpstr>Tasks</vt:lpstr>
      <vt:lpstr>Transforming Schemas</vt:lpstr>
      <vt:lpstr>Transforming Schemas</vt:lpstr>
      <vt:lpstr>Transforming Schemas</vt:lpstr>
      <vt:lpstr>Transforming Schemas</vt:lpstr>
      <vt:lpstr>Transforming Schemas</vt:lpstr>
      <vt:lpstr>Transforming Schemas</vt:lpstr>
      <vt:lpstr>Tasks</vt:lpstr>
      <vt:lpstr>Link Schemas</vt:lpstr>
      <vt:lpstr>Link Schemas</vt:lpstr>
      <vt:lpstr>Link Schemas</vt:lpstr>
      <vt:lpstr>Link Schemas</vt:lpstr>
      <vt:lpstr>Link Schemas</vt:lpstr>
      <vt:lpstr>Link Schemas</vt:lpstr>
      <vt:lpstr>Link Schemas</vt:lpstr>
      <vt:lpstr>Tasks</vt:lpstr>
      <vt:lpstr>Merge Schemas</vt:lpstr>
      <vt:lpstr>Merge Schemas</vt:lpstr>
      <vt:lpstr>Publish merged Schema</vt:lpstr>
      <vt:lpstr>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550</cp:revision>
  <cp:lastPrinted>2018-06-05T09:17:43Z</cp:lastPrinted>
  <dcterms:created xsi:type="dcterms:W3CDTF">2016-03-28T15:59:53Z</dcterms:created>
  <dcterms:modified xsi:type="dcterms:W3CDTF">2018-06-05T18:58:34Z</dcterms:modified>
</cp:coreProperties>
</file>